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5" r:id="rId20"/>
    <p:sldId id="276"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57F672-7E43-474F-84C8-4D07816B033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1738285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7F672-7E43-474F-84C8-4D07816B033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4069675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7F672-7E43-474F-84C8-4D07816B033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84460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57F672-7E43-474F-84C8-4D07816B033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158127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57F672-7E43-474F-84C8-4D07816B0338}"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585252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57F672-7E43-474F-84C8-4D07816B033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943487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57F672-7E43-474F-84C8-4D07816B0338}"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021889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57F672-7E43-474F-84C8-4D07816B0338}"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11818825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7F672-7E43-474F-84C8-4D07816B0338}"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696643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7F672-7E43-474F-84C8-4D07816B033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2671799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57F672-7E43-474F-84C8-4D07816B0338}"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ED8CFE-D2BA-4099-A1EA-18081C44035E}" type="slidenum">
              <a:rPr lang="en-US" smtClean="0"/>
              <a:t>‹#›</a:t>
            </a:fld>
            <a:endParaRPr lang="en-US"/>
          </a:p>
        </p:txBody>
      </p:sp>
    </p:spTree>
    <p:extLst>
      <p:ext uri="{BB962C8B-B14F-4D97-AF65-F5344CB8AC3E}">
        <p14:creationId xmlns:p14="http://schemas.microsoft.com/office/powerpoint/2010/main" val="3352478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9000"/>
            <a:lum/>
          </a:blip>
          <a:srcRect/>
          <a:stretch>
            <a:fillRect t="-39000" b="-3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57F672-7E43-474F-84C8-4D07816B0338}" type="datetimeFigureOut">
              <a:rPr lang="en-US" smtClean="0"/>
              <a:t>10/14/2014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D8CFE-D2BA-4099-A1EA-18081C44035E}" type="slidenum">
              <a:rPr lang="en-US" smtClean="0"/>
              <a:t>‹#›</a:t>
            </a:fld>
            <a:endParaRPr lang="en-US"/>
          </a:p>
        </p:txBody>
      </p:sp>
    </p:spTree>
    <p:extLst>
      <p:ext uri="{BB962C8B-B14F-4D97-AF65-F5344CB8AC3E}">
        <p14:creationId xmlns:p14="http://schemas.microsoft.com/office/powerpoint/2010/main" val="3764188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webmd.com/diabetes/guide/stop-prediabetes-progression" TargetMode="External"/><Relationship Id="rId2" Type="http://schemas.openxmlformats.org/officeDocument/2006/relationships/hyperlink" Target="http://www.webmd.com/diabetes/guide/prediabetes-exams-and-test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omicsgroup.org/editor-biography/Maraveyas_Anthon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webmd.com/diabetes/guide/insulin-resistance-syndrom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hormone.org/hormones-and-health/the-endocrine-syste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ormone.org/~/media/Hormone/Files/Clinical%20Trials/PGMinorityParticipation%20513v2.pdf" TargetMode="External"/><Relationship Id="rId2" Type="http://schemas.openxmlformats.org/officeDocument/2006/relationships/hyperlink" Target="http://clinicaltrials.gov/ct2/info/understand?file=whatis.html&amp;JServSessionIdcs_current=jug5rydgna" TargetMode="External"/><Relationship Id="rId1" Type="http://schemas.openxmlformats.org/officeDocument/2006/relationships/slideLayout" Target="../slideLayouts/slideLayout2.xml"/><Relationship Id="rId5" Type="http://schemas.openxmlformats.org/officeDocument/2006/relationships/hyperlink" Target="http://www.ciscrp.org/" TargetMode="External"/><Relationship Id="rId4" Type="http://schemas.openxmlformats.org/officeDocument/2006/relationships/hyperlink" Target="http://www.hormone.org/~/media/endosociety/Files/Advocacy%20and%20Outreach/Important%20Documents/IncreasingMinorityParticipationinClinicalResearch.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cc.nih.gov/participate/studies/healthy_vol_prg.shtml" TargetMode="External"/><Relationship Id="rId2" Type="http://schemas.openxmlformats.org/officeDocument/2006/relationships/hyperlink" Target="http://www.hormone.org/~/media/endosociety/Files/Advocacy%20and%20Outreach/Important%20Documents/010912_ValueEndoResearch_Bro_Online_FinalC.PDF" TargetMode="External"/><Relationship Id="rId1" Type="http://schemas.openxmlformats.org/officeDocument/2006/relationships/slideLayout" Target="../slideLayouts/slideLayout2.xml"/><Relationship Id="rId4" Type="http://schemas.openxmlformats.org/officeDocument/2006/relationships/hyperlink" Target="http://www.nlm.nih.gov/databases/alert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1"/>
            <a:ext cx="7772400" cy="2076450"/>
          </a:xfrm>
        </p:spPr>
        <p:txBody>
          <a:bodyPr>
            <a:normAutofit fontScale="90000"/>
          </a:bodyPr>
          <a:lstStyle/>
          <a:p>
            <a:r>
              <a:rPr lang="en-US" dirty="0" smtClean="0"/>
              <a:t> An Overview Of Diabetes And </a:t>
            </a:r>
            <a:br>
              <a:rPr lang="en-US" dirty="0" smtClean="0"/>
            </a:br>
            <a:r>
              <a:rPr lang="en-US" dirty="0" smtClean="0"/>
              <a:t>Endocrinology.</a:t>
            </a:r>
            <a:br>
              <a:rPr lang="en-US" dirty="0" smtClean="0"/>
            </a:br>
            <a:endParaRPr lang="en-US" dirty="0"/>
          </a:p>
        </p:txBody>
      </p:sp>
    </p:spTree>
    <p:extLst>
      <p:ext uri="{BB962C8B-B14F-4D97-AF65-F5344CB8AC3E}">
        <p14:creationId xmlns:p14="http://schemas.microsoft.com/office/powerpoint/2010/main" val="97637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dirty="0" smtClean="0"/>
              <a:t>Three main types of diabetes mellitus:</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Type 1 DM results from the body's failure to produce enough insulin. This form was previously referred to as "insulin-dependent diabetes mellitus" (IDDM) or "juvenile diabetes". The cause is unknown.[3]</a:t>
            </a:r>
          </a:p>
          <a:p>
            <a:r>
              <a:rPr lang="en-US" dirty="0" smtClean="0"/>
              <a:t>Type 2 DM begins with insulin resistance, a condition in which cells fail to respond to insulin properly.[3] As the disease progresses a lack of insulin may also develop.[6] This form was previously referred to as "non insulin-dependent diabetes mellitus" (NIDDM) or "adult-onset diabetes". The primary cause is excessive body weight and not enough exercise.[3]</a:t>
            </a:r>
          </a:p>
          <a:p>
            <a:r>
              <a:rPr lang="en-US" dirty="0" smtClean="0"/>
              <a:t>Gestational diabetes, is the third main form and occurs when pregnant women without a previous history of diabetes develop a high blood glucose level.[3]</a:t>
            </a:r>
          </a:p>
          <a:p>
            <a:endParaRPr lang="en-US" dirty="0"/>
          </a:p>
        </p:txBody>
      </p:sp>
    </p:spTree>
    <p:extLst>
      <p:ext uri="{BB962C8B-B14F-4D97-AF65-F5344CB8AC3E}">
        <p14:creationId xmlns:p14="http://schemas.microsoft.com/office/powerpoint/2010/main" val="26699046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ABOUT DIABETES</a:t>
            </a:r>
            <a:endParaRPr lang="en-US" dirty="0"/>
          </a:p>
        </p:txBody>
      </p:sp>
      <p:sp>
        <p:nvSpPr>
          <p:cNvPr id="3" name="Content Placeholder 2"/>
          <p:cNvSpPr>
            <a:spLocks noGrp="1"/>
          </p:cNvSpPr>
          <p:nvPr>
            <p:ph idx="1"/>
          </p:nvPr>
        </p:nvSpPr>
        <p:spPr/>
        <p:txBody>
          <a:bodyPr>
            <a:normAutofit lnSpcReduction="10000"/>
          </a:bodyPr>
          <a:lstStyle/>
          <a:p>
            <a:r>
              <a:rPr lang="en-US" dirty="0" smtClean="0"/>
              <a:t>Diabetes </a:t>
            </a:r>
            <a:r>
              <a:rPr lang="en-US" dirty="0"/>
              <a:t>is a long-term condition that causes high blood sugar levels.</a:t>
            </a:r>
          </a:p>
          <a:p>
            <a:r>
              <a:rPr lang="en-US" dirty="0"/>
              <a:t>In 2013 it was estimated that over 382 million people throughout the world had diabetes (Williams textbook of endocrinology</a:t>
            </a:r>
            <a:r>
              <a:rPr lang="en-US" dirty="0" smtClean="0"/>
              <a:t>).</a:t>
            </a:r>
          </a:p>
          <a:p>
            <a:r>
              <a:rPr lang="en-US" dirty="0" smtClean="0"/>
              <a:t>Hypoglycemia - low blood glucose - can have a bad effect on the patient. Hyperglycemia - when blood glucose is too high - can also have a bad effect on the patient</a:t>
            </a:r>
            <a:endParaRPr lang="en-US" dirty="0"/>
          </a:p>
          <a:p>
            <a:endParaRPr lang="en-US" dirty="0"/>
          </a:p>
        </p:txBody>
      </p:sp>
    </p:spTree>
    <p:extLst>
      <p:ext uri="{BB962C8B-B14F-4D97-AF65-F5344CB8AC3E}">
        <p14:creationId xmlns:p14="http://schemas.microsoft.com/office/powerpoint/2010/main" val="1563100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fontScale="85000" lnSpcReduction="10000"/>
          </a:bodyPr>
          <a:lstStyle/>
          <a:p>
            <a:r>
              <a:rPr lang="en-US" dirty="0" smtClean="0"/>
              <a:t>Type 1 Diabetes - the body does not produce insulin. Approximately 10% of all diabetes cases are type 1.</a:t>
            </a:r>
          </a:p>
          <a:p>
            <a:r>
              <a:rPr lang="en-US" dirty="0" smtClean="0"/>
              <a:t>Type 2 Diabetes - the body does not produce enough insulin for proper function. Approximately 90% of all cases of diabetes worldwide are of this type.</a:t>
            </a:r>
          </a:p>
          <a:p>
            <a:r>
              <a:rPr lang="en-US" dirty="0" smtClean="0"/>
              <a:t>Gestational Diabetes - this type affects females during pregnancy.</a:t>
            </a:r>
          </a:p>
          <a:p>
            <a:r>
              <a:rPr lang="en-US" dirty="0" smtClean="0"/>
              <a:t>The most common diabetes symptoms include frequent urination, intense thirst and hunger, weight gain, unusual weight loss, fatigue, cuts and bruises that do not heal, male sexual dysfunction, numbness and tingling in hands and feet.</a:t>
            </a:r>
          </a:p>
        </p:txBody>
      </p:sp>
    </p:spTree>
    <p:extLst>
      <p:ext uri="{BB962C8B-B14F-4D97-AF65-F5344CB8AC3E}">
        <p14:creationId xmlns:p14="http://schemas.microsoft.com/office/powerpoint/2010/main" val="9427951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t>If you have Type 1 and follow a healthy eating plan, do adequate exercise, and take insulin, you can lead a normal life.</a:t>
            </a:r>
          </a:p>
          <a:p>
            <a:r>
              <a:rPr lang="en-US" dirty="0" smtClean="0"/>
              <a:t>Type 2 patients need to eat healthily, be physically active, and test their blood glucose. They may also need to take oral medication, and/or insulin to control blood glucose levels.</a:t>
            </a:r>
          </a:p>
          <a:p>
            <a:r>
              <a:rPr lang="en-US" dirty="0" smtClean="0"/>
              <a:t>As the risk of cardiovascular disease is much higher for a diabetic, it is crucial that blood pressure and cholesterol levels are monitored regularly.</a:t>
            </a:r>
          </a:p>
          <a:p>
            <a:r>
              <a:rPr lang="en-US" dirty="0" smtClean="0"/>
              <a:t>As smoking might have a serious effect on cardiovascular health, diabetics should stop smoking.</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384002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SYMPTOMS OF DIABETES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752600"/>
            <a:ext cx="7162799" cy="4572000"/>
          </a:xfrm>
        </p:spPr>
      </p:pic>
    </p:spTree>
    <p:extLst>
      <p:ext uri="{BB962C8B-B14F-4D97-AF65-F5344CB8AC3E}">
        <p14:creationId xmlns:p14="http://schemas.microsoft.com/office/powerpoint/2010/main" val="3711447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5400" y="1447800"/>
            <a:ext cx="5943600" cy="5029200"/>
          </a:xfrm>
        </p:spPr>
      </p:pic>
    </p:spTree>
    <p:extLst>
      <p:ext uri="{BB962C8B-B14F-4D97-AF65-F5344CB8AC3E}">
        <p14:creationId xmlns:p14="http://schemas.microsoft.com/office/powerpoint/2010/main" val="2089331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0" y="1447800"/>
            <a:ext cx="6019799" cy="5029200"/>
          </a:xfrm>
        </p:spPr>
      </p:pic>
    </p:spTree>
    <p:extLst>
      <p:ext uri="{BB962C8B-B14F-4D97-AF65-F5344CB8AC3E}">
        <p14:creationId xmlns:p14="http://schemas.microsoft.com/office/powerpoint/2010/main" val="32001018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057400" y="1676400"/>
            <a:ext cx="5105400" cy="4114799"/>
          </a:xfrm>
        </p:spPr>
      </p:pic>
    </p:spTree>
    <p:extLst>
      <p:ext uri="{BB962C8B-B14F-4D97-AF65-F5344CB8AC3E}">
        <p14:creationId xmlns:p14="http://schemas.microsoft.com/office/powerpoint/2010/main" val="37785373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7" name="Rectangle 3"/>
          <p:cNvSpPr>
            <a:spLocks noChangeArrowheads="1"/>
          </p:cNvSpPr>
          <p:nvPr/>
        </p:nvSpPr>
        <p:spPr bwMode="auto">
          <a:xfrm>
            <a:off x="0" y="90100"/>
            <a:ext cx="65"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4"/>
          <p:cNvSpPr>
            <a:spLocks noChangeArrowheads="1"/>
          </p:cNvSpPr>
          <p:nvPr/>
        </p:nvSpPr>
        <p:spPr bwMode="auto">
          <a:xfrm>
            <a:off x="0" y="457200"/>
            <a:ext cx="9144000" cy="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1295CC"/>
                </a:solidFill>
                <a:effectLst/>
                <a:latin typeface="Arial" pitchFamily="34" charset="0"/>
                <a:cs typeface="Arial" pitchFamily="34" charset="0"/>
                <a:hlinkClick r:id="rId2"/>
              </a:rPr>
              <a:t>Prediabetes Exams and Tests</a:t>
            </a:r>
            <a:endParaRPr kumimoji="0" lang="en-US" sz="900" b="0"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Find out what tests are used in diagnosing prediabetes.</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1295CC"/>
                </a:solidFill>
                <a:effectLst/>
                <a:latin typeface="Arial" pitchFamily="34" charset="0"/>
                <a:cs typeface="Arial" pitchFamily="34" charset="0"/>
                <a:hlinkClick r:id="rId3"/>
              </a:rPr>
              <a:t>How to Stop Prediabetes Progression</a:t>
            </a:r>
            <a:endParaRPr kumimoji="0" lang="en-US" sz="900" b="0" i="0" u="none" strike="noStrike" cap="none" normalizeH="0" baseline="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pitchFamily="34" charset="0"/>
                <a:cs typeface="Arial" pitchFamily="34" charset="0"/>
              </a:rPr>
              <a:t>Treatments for prediabetes can prevent the onset of type 2 diabetes. Learn more about how to stop insulin resistance in its tracks.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Content Placeholder 8"/>
          <p:cNvSpPr>
            <a:spLocks noGrp="1"/>
          </p:cNvSpPr>
          <p:nvPr>
            <p:ph idx="1"/>
          </p:nvPr>
        </p:nvSpPr>
        <p:spPr/>
        <p:txBody>
          <a:bodyPr/>
          <a:lstStyle/>
          <a:p>
            <a:endParaRPr lang="en-US"/>
          </a:p>
        </p:txBody>
      </p:sp>
    </p:spTree>
    <p:extLst>
      <p:ext uri="{BB962C8B-B14F-4D97-AF65-F5344CB8AC3E}">
        <p14:creationId xmlns:p14="http://schemas.microsoft.com/office/powerpoint/2010/main" val="14939226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kumimoji="0" lang="en-US" b="1" i="0" u="none" strike="noStrike" cap="none" normalizeH="0" baseline="0" dirty="0" smtClean="0">
                <a:ln>
                  <a:noFill/>
                </a:ln>
                <a:solidFill>
                  <a:srgbClr val="705E3E"/>
                </a:solidFill>
                <a:effectLst/>
                <a:latin typeface="Arial" pitchFamily="34" charset="0"/>
                <a:cs typeface="Arial" pitchFamily="34" charset="0"/>
              </a:rPr>
              <a:t/>
            </a:r>
            <a:br>
              <a:rPr kumimoji="0" lang="en-US" b="1" i="0" u="none" strike="noStrike" cap="none" normalizeH="0" baseline="0" dirty="0" smtClean="0">
                <a:ln>
                  <a:noFill/>
                </a:ln>
                <a:solidFill>
                  <a:srgbClr val="705E3E"/>
                </a:solidFill>
                <a:effectLst/>
                <a:latin typeface="Arial" pitchFamily="34" charset="0"/>
                <a:cs typeface="Arial" pitchFamily="34" charset="0"/>
              </a:rPr>
            </a:br>
            <a:r>
              <a:rPr kumimoji="0" lang="en-US" b="1" i="0" u="none" strike="noStrike" cap="none" normalizeH="0" baseline="0" dirty="0" err="1" smtClean="0">
                <a:ln>
                  <a:noFill/>
                </a:ln>
                <a:solidFill>
                  <a:srgbClr val="705E3E"/>
                </a:solidFill>
                <a:effectLst/>
                <a:latin typeface="Arial" pitchFamily="34" charset="0"/>
                <a:cs typeface="Arial" pitchFamily="34" charset="0"/>
              </a:rPr>
              <a:t>Prediabetes</a:t>
            </a:r>
            <a:r>
              <a:rPr kumimoji="0" lang="en-US" b="1" i="0" u="none" strike="noStrike" cap="none" normalizeH="0" baseline="0" dirty="0" smtClean="0">
                <a:ln>
                  <a:noFill/>
                </a:ln>
                <a:solidFill>
                  <a:srgbClr val="705E3E"/>
                </a:solidFill>
                <a:effectLst/>
                <a:latin typeface="Arial" pitchFamily="34" charset="0"/>
                <a:cs typeface="Arial" pitchFamily="34" charset="0"/>
              </a:rPr>
              <a:t/>
            </a:r>
            <a:br>
              <a:rPr kumimoji="0" lang="en-US" b="1" i="0" u="none" strike="noStrike" cap="none" normalizeH="0" baseline="0" dirty="0" smtClean="0">
                <a:ln>
                  <a:noFill/>
                </a:ln>
                <a:solidFill>
                  <a:srgbClr val="705E3E"/>
                </a:solidFill>
                <a:effectLst/>
                <a:latin typeface="Arial" pitchFamily="34" charset="0"/>
                <a:cs typeface="Arial" pitchFamily="34" charset="0"/>
              </a:rPr>
            </a:br>
            <a:endParaRPr lang="en-US" dirty="0"/>
          </a:p>
        </p:txBody>
      </p:sp>
      <p:sp>
        <p:nvSpPr>
          <p:cNvPr id="3" name="Content Placeholder 2"/>
          <p:cNvSpPr>
            <a:spLocks noGrp="1"/>
          </p:cNvSpPr>
          <p:nvPr>
            <p:ph idx="1"/>
          </p:nvPr>
        </p:nvSpPr>
        <p:spPr/>
        <p:txBody>
          <a:bodyPr>
            <a:normAutofit/>
          </a:bodyPr>
          <a:lstStyle/>
          <a:p>
            <a:pPr marL="0" lvl="0" indent="0" fontAlgn="base">
              <a:spcBef>
                <a:spcPct val="0"/>
              </a:spcBef>
              <a:spcAft>
                <a:spcPct val="0"/>
              </a:spcAft>
              <a:buNone/>
            </a:pPr>
            <a:r>
              <a:rPr kumimoji="0" lang="en-US" sz="2100" b="1" i="0" u="none" strike="noStrike" cap="none" normalizeH="0" baseline="0" dirty="0" err="1" smtClean="0">
                <a:ln>
                  <a:noFill/>
                </a:ln>
                <a:effectLst/>
                <a:latin typeface="Arial" pitchFamily="34" charset="0"/>
                <a:cs typeface="Arial" pitchFamily="34" charset="0"/>
              </a:rPr>
              <a:t>Prediabetes</a:t>
            </a:r>
            <a:endParaRPr kumimoji="0" lang="en-US" sz="2100" b="1" i="0" u="none" strike="noStrike" cap="none" normalizeH="0" baseline="0" dirty="0" smtClean="0">
              <a:ln>
                <a:noFill/>
              </a:ln>
              <a:effectLst/>
              <a:latin typeface="Arial" pitchFamily="34" charset="0"/>
              <a:cs typeface="Arial" pitchFamily="34" charset="0"/>
            </a:endParaRPr>
          </a:p>
          <a:p>
            <a:pPr marL="0" lvl="0" indent="0" eaLnBrk="0" fontAlgn="base" hangingPunct="0">
              <a:spcBef>
                <a:spcPct val="0"/>
              </a:spcBef>
              <a:spcAft>
                <a:spcPct val="0"/>
              </a:spcAft>
              <a:buNone/>
            </a:pPr>
            <a:r>
              <a:rPr kumimoji="0" lang="en-US" sz="2100" b="0" i="0" u="none" strike="noStrike" cap="none" normalizeH="0" baseline="0" dirty="0" err="1" smtClean="0">
                <a:ln>
                  <a:noFill/>
                </a:ln>
                <a:effectLst/>
                <a:latin typeface="Arial" pitchFamily="34" charset="0"/>
                <a:cs typeface="Arial" pitchFamily="34" charset="0"/>
              </a:rPr>
              <a:t>Prediabetes</a:t>
            </a:r>
            <a:r>
              <a:rPr kumimoji="0" lang="en-US" sz="2100" b="0" i="0" u="none" strike="noStrike" cap="none" normalizeH="0" baseline="0" dirty="0" smtClean="0">
                <a:ln>
                  <a:noFill/>
                </a:ln>
                <a:effectLst/>
                <a:latin typeface="Arial" pitchFamily="34" charset="0"/>
                <a:cs typeface="Arial" pitchFamily="34" charset="0"/>
              </a:rPr>
              <a:t>, also known as "impaired glucose tolerance" or “impaired fasting glucose,” is a health condition with no symptoms.</a:t>
            </a:r>
          </a:p>
          <a:p>
            <a:pPr marL="0" lvl="0" indent="0" eaLnBrk="0" fontAlgn="base" hangingPunct="0">
              <a:spcBef>
                <a:spcPct val="0"/>
              </a:spcBef>
              <a:spcAft>
                <a:spcPct val="0"/>
              </a:spcAft>
              <a:buNone/>
            </a:pPr>
            <a:r>
              <a:rPr kumimoji="0" lang="en-US" sz="2100" b="0" i="0" u="none" strike="noStrike" cap="none" normalizeH="0" baseline="0" dirty="0" smtClean="0">
                <a:ln>
                  <a:noFill/>
                </a:ln>
                <a:effectLst/>
                <a:latin typeface="Arial" pitchFamily="34" charset="0"/>
                <a:cs typeface="Arial" pitchFamily="34" charset="0"/>
              </a:rPr>
              <a:t> </a:t>
            </a:r>
            <a:endParaRPr kumimoji="0" lang="en-US" sz="2100" b="1" i="0" u="none" strike="noStrike" cap="none" normalizeH="0" baseline="0" dirty="0" smtClean="0">
              <a:ln>
                <a:noFill/>
              </a:ln>
              <a:effectLst/>
              <a:latin typeface="Arial" pitchFamily="34" charset="0"/>
              <a:cs typeface="Arial" pitchFamily="34" charset="0"/>
            </a:endParaRPr>
          </a:p>
          <a:p>
            <a:pPr marL="0" lvl="0" indent="0" eaLnBrk="0" fontAlgn="base" hangingPunct="0">
              <a:spcBef>
                <a:spcPct val="0"/>
              </a:spcBef>
              <a:spcAft>
                <a:spcPct val="0"/>
              </a:spcAft>
              <a:buNone/>
            </a:pPr>
            <a:r>
              <a:rPr kumimoji="0" lang="en-US" sz="2100" b="1" i="0" u="none" strike="noStrike" cap="none" normalizeH="0" baseline="0" dirty="0" smtClean="0">
                <a:ln>
                  <a:noFill/>
                </a:ln>
                <a:effectLst/>
                <a:latin typeface="Arial" pitchFamily="34" charset="0"/>
                <a:cs typeface="Arial" pitchFamily="34" charset="0"/>
              </a:rPr>
              <a:t>What Is </a:t>
            </a:r>
            <a:r>
              <a:rPr kumimoji="0" lang="en-US" sz="2100" b="1" i="0" u="none" strike="noStrike" cap="none" normalizeH="0" baseline="0" dirty="0" err="1" smtClean="0">
                <a:ln>
                  <a:noFill/>
                </a:ln>
                <a:effectLst/>
                <a:latin typeface="Arial" pitchFamily="34" charset="0"/>
                <a:cs typeface="Arial" pitchFamily="34" charset="0"/>
              </a:rPr>
              <a:t>Prediabetes</a:t>
            </a:r>
            <a:endParaRPr kumimoji="0" lang="en-US" sz="2100" b="1" i="0" u="none" strike="noStrike" cap="none" normalizeH="0" baseline="0" dirty="0" smtClean="0">
              <a:ln>
                <a:noFill/>
              </a:ln>
              <a:effectLst/>
              <a:latin typeface="Arial" pitchFamily="34" charset="0"/>
              <a:cs typeface="Arial" pitchFamily="34" charset="0"/>
            </a:endParaRPr>
          </a:p>
          <a:p>
            <a:pPr marL="0" lvl="0" indent="0" eaLnBrk="0" fontAlgn="base" hangingPunct="0">
              <a:spcBef>
                <a:spcPct val="0"/>
              </a:spcBef>
              <a:spcAft>
                <a:spcPct val="0"/>
              </a:spcAft>
              <a:buNone/>
            </a:pPr>
            <a:r>
              <a:rPr kumimoji="0" lang="en-US" sz="2100" b="0" i="0" u="none" strike="noStrike" cap="none" normalizeH="0" baseline="0" dirty="0" smtClean="0">
                <a:ln>
                  <a:noFill/>
                </a:ln>
                <a:effectLst/>
                <a:latin typeface="Arial" pitchFamily="34" charset="0"/>
                <a:cs typeface="Arial" pitchFamily="34" charset="0"/>
              </a:rPr>
              <a:t>More and more, doctors are recognizing </a:t>
            </a:r>
          </a:p>
          <a:p>
            <a:pPr marL="0" lvl="0" indent="0" eaLnBrk="0" fontAlgn="base" hangingPunct="0">
              <a:spcBef>
                <a:spcPct val="0"/>
              </a:spcBef>
              <a:spcAft>
                <a:spcPct val="0"/>
              </a:spcAft>
              <a:buNone/>
            </a:pPr>
            <a:r>
              <a:rPr kumimoji="0" lang="en-US" sz="2100" b="0" i="0" u="none" strike="noStrike" cap="none" normalizeH="0" baseline="0" dirty="0" smtClean="0">
                <a:ln>
                  <a:noFill/>
                </a:ln>
                <a:effectLst/>
                <a:latin typeface="Arial" pitchFamily="34" charset="0"/>
                <a:cs typeface="Arial" pitchFamily="34" charset="0"/>
              </a:rPr>
              <a:t>the importance of diagnosing </a:t>
            </a:r>
            <a:r>
              <a:rPr kumimoji="0" lang="en-US" sz="2100" b="0" i="0" u="none" strike="noStrike" cap="none" normalizeH="0" baseline="0" dirty="0" err="1" smtClean="0">
                <a:ln>
                  <a:noFill/>
                </a:ln>
                <a:effectLst/>
                <a:latin typeface="Arial" pitchFamily="34" charset="0"/>
                <a:cs typeface="Arial" pitchFamily="34" charset="0"/>
              </a:rPr>
              <a:t>prediabetes</a:t>
            </a:r>
            <a:r>
              <a:rPr kumimoji="0" lang="en-US" sz="2100" b="0" i="0" u="none" strike="noStrike" cap="none" normalizeH="0" baseline="0" dirty="0" smtClean="0">
                <a:ln>
                  <a:noFill/>
                </a:ln>
                <a:effectLst/>
                <a:latin typeface="Arial" pitchFamily="34" charset="0"/>
                <a:cs typeface="Arial" pitchFamily="34" charset="0"/>
              </a:rPr>
              <a:t> </a:t>
            </a:r>
          </a:p>
          <a:p>
            <a:pPr marL="0" lvl="0" indent="0" eaLnBrk="0" fontAlgn="base" hangingPunct="0">
              <a:spcBef>
                <a:spcPct val="0"/>
              </a:spcBef>
              <a:spcAft>
                <a:spcPct val="0"/>
              </a:spcAft>
              <a:buNone/>
            </a:pPr>
            <a:r>
              <a:rPr kumimoji="0" lang="en-US" sz="2100" b="0" i="0" u="none" strike="noStrike" cap="none" normalizeH="0" baseline="0" dirty="0" smtClean="0">
                <a:ln>
                  <a:noFill/>
                </a:ln>
                <a:effectLst/>
                <a:latin typeface="Arial" pitchFamily="34" charset="0"/>
                <a:cs typeface="Arial" pitchFamily="34" charset="0"/>
              </a:rPr>
              <a:t>as treatment of the condition may</a:t>
            </a:r>
          </a:p>
          <a:p>
            <a:pPr marL="0" lvl="0" indent="0" eaLnBrk="0" fontAlgn="base" hangingPunct="0">
              <a:spcBef>
                <a:spcPct val="0"/>
              </a:spcBef>
              <a:spcAft>
                <a:spcPct val="0"/>
              </a:spcAft>
              <a:buNone/>
            </a:pPr>
            <a:r>
              <a:rPr kumimoji="0" lang="en-US" sz="2100" b="0" i="0" u="none" strike="noStrike" cap="none" normalizeH="0" baseline="0" dirty="0" smtClean="0">
                <a:ln>
                  <a:noFill/>
                </a:ln>
                <a:effectLst/>
                <a:latin typeface="Arial" pitchFamily="34" charset="0"/>
                <a:cs typeface="Arial" pitchFamily="34" charset="0"/>
              </a:rPr>
              <a:t> prevent more serious health problems.</a:t>
            </a:r>
          </a:p>
          <a:p>
            <a:endParaRPr lang="en-US" dirty="0"/>
          </a:p>
        </p:txBody>
      </p:sp>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0" y="3276600"/>
            <a:ext cx="3048000" cy="2590800"/>
          </a:xfrm>
          <a:prstGeom prst="rect">
            <a:avLst/>
          </a:prstGeom>
        </p:spPr>
      </p:pic>
    </p:spTree>
    <p:extLst>
      <p:ext uri="{BB962C8B-B14F-4D97-AF65-F5344CB8AC3E}">
        <p14:creationId xmlns:p14="http://schemas.microsoft.com/office/powerpoint/2010/main" val="3142488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hlinkClick r:id="rId2" tooltip="Maraveyas Anthony"/>
              </a:rPr>
              <a:t>Maraveyas</a:t>
            </a:r>
            <a:r>
              <a:rPr lang="en-US" b="1" dirty="0">
                <a:hlinkClick r:id="rId2" tooltip="Maraveyas Anthony"/>
              </a:rPr>
              <a:t> Anthony </a:t>
            </a:r>
            <a:endParaRPr lang="en-US" dirty="0"/>
          </a:p>
        </p:txBody>
      </p:sp>
      <p:sp>
        <p:nvSpPr>
          <p:cNvPr id="3" name="Content Placeholder 2"/>
          <p:cNvSpPr>
            <a:spLocks noGrp="1"/>
          </p:cNvSpPr>
          <p:nvPr>
            <p:ph idx="1"/>
          </p:nvPr>
        </p:nvSpPr>
        <p:spPr/>
        <p:txBody>
          <a:bodyPr/>
          <a:lstStyle/>
          <a:p>
            <a:r>
              <a:rPr lang="en-US" b="1" dirty="0" err="1">
                <a:hlinkClick r:id="rId2" tooltip="Maraveyas Anthony"/>
              </a:rPr>
              <a:t>Maraveyas</a:t>
            </a:r>
            <a:r>
              <a:rPr lang="en-US" b="1" dirty="0">
                <a:hlinkClick r:id="rId2" tooltip="Maraveyas Anthony"/>
              </a:rPr>
              <a:t> Anthony </a:t>
            </a:r>
            <a:r>
              <a:rPr lang="en-US" dirty="0" smtClean="0"/>
              <a:t/>
            </a:r>
            <a:br>
              <a:rPr lang="en-US" dirty="0" smtClean="0"/>
            </a:br>
            <a:r>
              <a:rPr lang="en-US" dirty="0"/>
              <a:t>Department of Academic Oncology </a:t>
            </a:r>
            <a:r>
              <a:rPr lang="en-US" dirty="0" smtClean="0"/>
              <a:t/>
            </a:r>
            <a:br>
              <a:rPr lang="en-US" dirty="0" smtClean="0"/>
            </a:br>
            <a:r>
              <a:rPr lang="en-US" dirty="0"/>
              <a:t>Castle Hill Hospital </a:t>
            </a:r>
            <a:r>
              <a:rPr lang="en-US" dirty="0" smtClean="0"/>
              <a:t/>
            </a:r>
            <a:br>
              <a:rPr lang="en-US" dirty="0" smtClean="0"/>
            </a:br>
            <a:r>
              <a:rPr lang="en-US" dirty="0"/>
              <a:t>England </a:t>
            </a:r>
            <a:r>
              <a:rPr lang="en-US" dirty="0" smtClean="0"/>
              <a:t/>
            </a:r>
            <a:br>
              <a:rPr lang="en-US" dirty="0" smtClean="0"/>
            </a:br>
            <a:r>
              <a:rPr lang="en-US" dirty="0"/>
              <a:t>UK </a:t>
            </a:r>
            <a:r>
              <a:rPr lang="en-US" dirty="0" smtClean="0"/>
              <a:t/>
            </a:r>
            <a:br>
              <a:rPr lang="en-US" dirty="0" smtClean="0"/>
            </a:br>
            <a:r>
              <a:rPr lang="en-US" dirty="0"/>
              <a:t>Tel: 01482461318</a:t>
            </a:r>
          </a:p>
        </p:txBody>
      </p:sp>
      <p:pic>
        <p:nvPicPr>
          <p:cNvPr id="1026" name="Picture 2" descr="C:\Users\vamsi-k\Desktop\pancreatic-disorders-therapy-maraveyas-anthony-791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524000"/>
            <a:ext cx="3962400" cy="4038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4371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lvl="0" indent="0" eaLnBrk="0" fontAlgn="base" hangingPunct="0">
              <a:spcBef>
                <a:spcPct val="0"/>
              </a:spcBef>
              <a:spcAft>
                <a:spcPct val="0"/>
              </a:spcAft>
              <a:buNone/>
            </a:pPr>
            <a:r>
              <a:rPr kumimoji="0" lang="en-US" b="1" i="0" u="none" strike="noStrike" cap="none" normalizeH="0" baseline="0" dirty="0" smtClean="0">
                <a:ln>
                  <a:noFill/>
                </a:ln>
                <a:solidFill>
                  <a:srgbClr val="1295CC"/>
                </a:solidFill>
                <a:effectLst/>
                <a:latin typeface="Arial" pitchFamily="34" charset="0"/>
                <a:cs typeface="Arial" pitchFamily="34" charset="0"/>
                <a:hlinkClick r:id="rId2"/>
              </a:rPr>
              <a:t>Insulin Resistance and Diabetes</a:t>
            </a:r>
            <a:endParaRPr kumimoji="0" lang="en-US" b="0" i="0" u="none" strike="noStrike" cap="none" normalizeH="0" baseline="0" dirty="0" smtClean="0">
              <a:ln>
                <a:noFill/>
              </a:ln>
              <a:solidFill>
                <a:srgbClr val="000000"/>
              </a:solidFill>
              <a:effectLst/>
              <a:latin typeface="Arial" pitchFamily="34" charset="0"/>
              <a:cs typeface="Arial" pitchFamily="34" charset="0"/>
            </a:endParaRPr>
          </a:p>
          <a:p>
            <a:pPr marL="0" lvl="0" indent="0" eaLnBrk="0" fontAlgn="base" hangingPunct="0">
              <a:spcBef>
                <a:spcPct val="0"/>
              </a:spcBef>
              <a:spcAft>
                <a:spcPct val="0"/>
              </a:spcAft>
              <a:buNone/>
            </a:pPr>
            <a:r>
              <a:rPr kumimoji="0" lang="en-US" b="0" i="0" u="none" strike="noStrike" cap="none" normalizeH="0" baseline="0" dirty="0" smtClean="0">
                <a:ln>
                  <a:noFill/>
                </a:ln>
                <a:solidFill>
                  <a:srgbClr val="000000"/>
                </a:solidFill>
                <a:effectLst/>
                <a:latin typeface="Arial" pitchFamily="34" charset="0"/>
                <a:cs typeface="Arial" pitchFamily="34" charset="0"/>
              </a:rPr>
              <a:t>Insulin resistance or metabolic syndrome describes a combination of health problems that have a common link -- an increased risk of diabetes and early heart disease.</a:t>
            </a:r>
          </a:p>
          <a:p>
            <a:pPr marL="0" lvl="0" indent="0" eaLnBrk="0" fontAlgn="base" hangingPunct="0">
              <a:spcBef>
                <a:spcPct val="0"/>
              </a:spcBef>
              <a:spcAft>
                <a:spcPct val="0"/>
              </a:spcAft>
              <a:buNone/>
            </a:pPr>
            <a:r>
              <a:rPr kumimoji="0" lang="en-US" b="1" i="0" u="none" strike="noStrike" cap="none" normalizeH="0" baseline="0" dirty="0" smtClean="0">
                <a:ln>
                  <a:noFill/>
                </a:ln>
                <a:solidFill>
                  <a:srgbClr val="1295CC"/>
                </a:solidFill>
                <a:effectLst/>
                <a:latin typeface="Arial" pitchFamily="34" charset="0"/>
                <a:cs typeface="Arial" pitchFamily="34" charset="0"/>
              </a:rPr>
              <a:t>What Is </a:t>
            </a:r>
            <a:r>
              <a:rPr kumimoji="0" lang="en-US" b="1" i="0" u="none" strike="noStrike" cap="none" normalizeH="0" baseline="0" dirty="0" err="1" smtClean="0">
                <a:ln>
                  <a:noFill/>
                </a:ln>
                <a:solidFill>
                  <a:srgbClr val="1295CC"/>
                </a:solidFill>
                <a:effectLst/>
                <a:latin typeface="Arial" pitchFamily="34" charset="0"/>
                <a:cs typeface="Arial" pitchFamily="34" charset="0"/>
              </a:rPr>
              <a:t>Prediabetes</a:t>
            </a:r>
            <a:r>
              <a:rPr kumimoji="0" lang="en-US" b="1" i="0" u="none" strike="noStrike" cap="none" normalizeH="0" baseline="0" dirty="0" smtClean="0">
                <a:ln>
                  <a:noFill/>
                </a:ln>
                <a:solidFill>
                  <a:srgbClr val="1295CC"/>
                </a:solidFill>
                <a:effectLst/>
                <a:latin typeface="Arial" pitchFamily="34" charset="0"/>
                <a:cs typeface="Arial" pitchFamily="34" charset="0"/>
              </a:rPr>
              <a:t> or Borderline Diabetes?</a:t>
            </a:r>
            <a:endParaRPr kumimoji="0" lang="en-US" b="0" i="0" u="none" strike="noStrike" cap="none" normalizeH="0" baseline="0" dirty="0" smtClean="0">
              <a:ln>
                <a:noFill/>
              </a:ln>
              <a:solidFill>
                <a:srgbClr val="000000"/>
              </a:solidFill>
              <a:effectLst/>
              <a:latin typeface="Arial" pitchFamily="34" charset="0"/>
              <a:cs typeface="Arial" pitchFamily="34" charset="0"/>
            </a:endParaRPr>
          </a:p>
          <a:p>
            <a:pPr marL="0" lvl="0" indent="0" eaLnBrk="0" fontAlgn="base" hangingPunct="0">
              <a:spcBef>
                <a:spcPct val="0"/>
              </a:spcBef>
              <a:spcAft>
                <a:spcPct val="0"/>
              </a:spcAft>
              <a:buNone/>
            </a:pPr>
            <a:r>
              <a:rPr kumimoji="0" lang="en-US" b="0" i="0" u="none" strike="noStrike" cap="none" normalizeH="0" baseline="0" dirty="0" smtClean="0">
                <a:ln>
                  <a:noFill/>
                </a:ln>
                <a:solidFill>
                  <a:srgbClr val="000000"/>
                </a:solidFill>
                <a:effectLst/>
                <a:latin typeface="Arial" pitchFamily="34" charset="0"/>
                <a:cs typeface="Arial" pitchFamily="34" charset="0"/>
              </a:rPr>
              <a:t>People with </a:t>
            </a:r>
            <a:r>
              <a:rPr kumimoji="0" lang="en-US" b="0" i="0" u="none" strike="noStrike" cap="none" normalizeH="0" baseline="0" dirty="0" err="1" smtClean="0">
                <a:ln>
                  <a:noFill/>
                </a:ln>
                <a:solidFill>
                  <a:srgbClr val="000000"/>
                </a:solidFill>
                <a:effectLst/>
                <a:latin typeface="Arial" pitchFamily="34" charset="0"/>
                <a:cs typeface="Arial" pitchFamily="34" charset="0"/>
              </a:rPr>
              <a:t>prediabetes</a:t>
            </a:r>
            <a:r>
              <a:rPr kumimoji="0" lang="en-US" b="0" i="0" u="none" strike="noStrike" cap="none" normalizeH="0" baseline="0" dirty="0" smtClean="0">
                <a:ln>
                  <a:noFill/>
                </a:ln>
                <a:solidFill>
                  <a:srgbClr val="000000"/>
                </a:solidFill>
                <a:effectLst/>
                <a:latin typeface="Arial" pitchFamily="34" charset="0"/>
                <a:cs typeface="Arial" pitchFamily="34" charset="0"/>
              </a:rPr>
              <a:t> have glucose levels that are higher than normal but not high enough yet to indicate diabetes. The condition used to be called borderline diabetes.</a:t>
            </a:r>
          </a:p>
          <a:p>
            <a:endParaRPr lang="en-US" dirty="0"/>
          </a:p>
        </p:txBody>
      </p:sp>
    </p:spTree>
    <p:extLst>
      <p:ext uri="{BB962C8B-B14F-4D97-AF65-F5344CB8AC3E}">
        <p14:creationId xmlns:p14="http://schemas.microsoft.com/office/powerpoint/2010/main" val="1084625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5400"/>
            <a:ext cx="8229600" cy="1219200"/>
          </a:xfrm>
        </p:spPr>
        <p:txBody>
          <a:bodyPr/>
          <a:lstStyle/>
          <a:p>
            <a:r>
              <a:rPr lang="en-US" dirty="0" smtClean="0"/>
              <a:t>THANK YOU</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609600"/>
            <a:ext cx="6553200" cy="4038600"/>
          </a:xfrm>
        </p:spPr>
      </p:pic>
    </p:spTree>
    <p:extLst>
      <p:ext uri="{BB962C8B-B14F-4D97-AF65-F5344CB8AC3E}">
        <p14:creationId xmlns:p14="http://schemas.microsoft.com/office/powerpoint/2010/main" val="1022326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interests</a:t>
            </a:r>
            <a:endParaRPr lang="en-US" dirty="0"/>
          </a:p>
        </p:txBody>
      </p:sp>
      <p:sp>
        <p:nvSpPr>
          <p:cNvPr id="3" name="Content Placeholder 2"/>
          <p:cNvSpPr>
            <a:spLocks noGrp="1"/>
          </p:cNvSpPr>
          <p:nvPr>
            <p:ph idx="1"/>
          </p:nvPr>
        </p:nvSpPr>
        <p:spPr/>
        <p:txBody>
          <a:bodyPr/>
          <a:lstStyle/>
          <a:p>
            <a:r>
              <a:rPr lang="en-US" dirty="0" smtClean="0"/>
              <a:t>Diabetes </a:t>
            </a:r>
          </a:p>
          <a:p>
            <a:r>
              <a:rPr lang="en-US" dirty="0" smtClean="0"/>
              <a:t>Endocrinology</a:t>
            </a:r>
            <a:r>
              <a:rPr lang="en-US" dirty="0"/>
              <a:t>.</a:t>
            </a:r>
          </a:p>
        </p:txBody>
      </p:sp>
    </p:spTree>
    <p:extLst>
      <p:ext uri="{BB962C8B-B14F-4D97-AF65-F5344CB8AC3E}">
        <p14:creationId xmlns:p14="http://schemas.microsoft.com/office/powerpoint/2010/main" val="2604813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t>
            </a:r>
            <a:r>
              <a:rPr lang="en-US" dirty="0" smtClean="0"/>
              <a:t>ndocrinology</a:t>
            </a:r>
            <a:endParaRPr lang="en-US" dirty="0"/>
          </a:p>
        </p:txBody>
      </p:sp>
      <p:sp>
        <p:nvSpPr>
          <p:cNvPr id="3" name="Content Placeholder 2"/>
          <p:cNvSpPr>
            <a:spLocks noGrp="1"/>
          </p:cNvSpPr>
          <p:nvPr>
            <p:ph idx="1"/>
          </p:nvPr>
        </p:nvSpPr>
        <p:spPr/>
        <p:txBody>
          <a:bodyPr>
            <a:normAutofit fontScale="55000" lnSpcReduction="20000"/>
          </a:bodyPr>
          <a:lstStyle/>
          <a:p>
            <a:pPr fontAlgn="base"/>
            <a:r>
              <a:rPr lang="en-US" dirty="0"/>
              <a:t>The glands in a person's body release hormones. Endocrinologists treat people who suffer from hormonal imbalances, typically from glands in the </a:t>
            </a:r>
            <a:r>
              <a:rPr lang="en-US" dirty="0">
                <a:hlinkClick r:id="rId2"/>
              </a:rPr>
              <a:t>endocrine system</a:t>
            </a:r>
            <a:r>
              <a:rPr lang="en-US" dirty="0"/>
              <a:t>. The overall goal of treatment is to restore the normal balance of hormones found in a patient's body. Some of the more common conditions treated by endocrinologists include:</a:t>
            </a:r>
          </a:p>
          <a:p>
            <a:pPr fontAlgn="base"/>
            <a:r>
              <a:rPr lang="en-US" dirty="0"/>
              <a:t>Menopause</a:t>
            </a:r>
          </a:p>
          <a:p>
            <a:pPr fontAlgn="base"/>
            <a:r>
              <a:rPr lang="en-US" dirty="0"/>
              <a:t>Diabetes</a:t>
            </a:r>
          </a:p>
          <a:p>
            <a:pPr fontAlgn="base"/>
            <a:r>
              <a:rPr lang="en-US" dirty="0"/>
              <a:t>Metabolic disorders</a:t>
            </a:r>
          </a:p>
          <a:p>
            <a:pPr fontAlgn="base"/>
            <a:r>
              <a:rPr lang="en-US" dirty="0"/>
              <a:t>Lack of growth</a:t>
            </a:r>
          </a:p>
          <a:p>
            <a:pPr fontAlgn="base"/>
            <a:r>
              <a:rPr lang="en-US" dirty="0"/>
              <a:t>Osteoporosis</a:t>
            </a:r>
          </a:p>
          <a:p>
            <a:pPr fontAlgn="base"/>
            <a:r>
              <a:rPr lang="en-US" dirty="0"/>
              <a:t>Thyroid diseases</a:t>
            </a:r>
          </a:p>
          <a:p>
            <a:pPr fontAlgn="base"/>
            <a:r>
              <a:rPr lang="en-US" dirty="0"/>
              <a:t>Cancers of the endocrine glands</a:t>
            </a:r>
          </a:p>
          <a:p>
            <a:pPr fontAlgn="base"/>
            <a:r>
              <a:rPr lang="en-US" dirty="0"/>
              <a:t>Over- or under-production of hormones</a:t>
            </a:r>
          </a:p>
          <a:p>
            <a:pPr fontAlgn="base"/>
            <a:r>
              <a:rPr lang="en-US" dirty="0"/>
              <a:t>Cholesterol disorders</a:t>
            </a:r>
          </a:p>
          <a:p>
            <a:pPr fontAlgn="base"/>
            <a:r>
              <a:rPr lang="en-US" dirty="0"/>
              <a:t>Hypertension</a:t>
            </a:r>
          </a:p>
          <a:p>
            <a:pPr fontAlgn="base"/>
            <a:r>
              <a:rPr lang="en-US" dirty="0"/>
              <a:t>Infertility</a:t>
            </a:r>
          </a:p>
          <a:p>
            <a:endParaRPr lang="en-US" dirty="0"/>
          </a:p>
        </p:txBody>
      </p:sp>
    </p:spTree>
    <p:extLst>
      <p:ext uri="{BB962C8B-B14F-4D97-AF65-F5344CB8AC3E}">
        <p14:creationId xmlns:p14="http://schemas.microsoft.com/office/powerpoint/2010/main" val="1223178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Endocrinology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Endocrinology is a branch of biology and medicine dealing with the endocrine system, its diseases, and its specific secretions </a:t>
            </a:r>
            <a:r>
              <a:rPr lang="en-US" dirty="0" err="1" smtClean="0"/>
              <a:t>calledhormones</a:t>
            </a:r>
            <a:r>
              <a:rPr lang="en-US" dirty="0" smtClean="0"/>
              <a:t>, as well as the integration of developmental events</a:t>
            </a:r>
          </a:p>
          <a:p>
            <a:r>
              <a:rPr lang="en-US" dirty="0" smtClean="0"/>
              <a:t> proliferation, growth, and differentiation (including </a:t>
            </a:r>
            <a:r>
              <a:rPr lang="en-US" dirty="0" err="1" smtClean="0"/>
              <a:t>histogenesis</a:t>
            </a:r>
            <a:r>
              <a:rPr lang="en-US" dirty="0" smtClean="0"/>
              <a:t> </a:t>
            </a:r>
            <a:r>
              <a:rPr lang="en-US" dirty="0" err="1" smtClean="0"/>
              <a:t>andorganogenesis</a:t>
            </a:r>
            <a:r>
              <a:rPr lang="en-US" dirty="0" smtClean="0"/>
              <a:t>), and also the psychological or behavioral activities of metabolism, growth and development, tissue function, </a:t>
            </a:r>
            <a:r>
              <a:rPr lang="en-US" dirty="0" err="1" smtClean="0"/>
              <a:t>sleep,digestion</a:t>
            </a:r>
            <a:r>
              <a:rPr lang="en-US" dirty="0" smtClean="0"/>
              <a:t>, respiration, excretion, mood, stress, lactation, movement, reproduction, and sensory perception as caused by hormones.</a:t>
            </a:r>
            <a:endParaRPr lang="en-US" dirty="0"/>
          </a:p>
        </p:txBody>
      </p:sp>
    </p:spTree>
    <p:extLst>
      <p:ext uri="{BB962C8B-B14F-4D97-AF65-F5344CB8AC3E}">
        <p14:creationId xmlns:p14="http://schemas.microsoft.com/office/powerpoint/2010/main" val="4019858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trials</a:t>
            </a:r>
            <a:endParaRPr lang="en-US" dirty="0"/>
          </a:p>
        </p:txBody>
      </p:sp>
      <p:sp>
        <p:nvSpPr>
          <p:cNvPr id="3" name="Content Placeholder 2"/>
          <p:cNvSpPr>
            <a:spLocks noGrp="1"/>
          </p:cNvSpPr>
          <p:nvPr>
            <p:ph idx="1"/>
          </p:nvPr>
        </p:nvSpPr>
        <p:spPr/>
        <p:txBody>
          <a:bodyPr/>
          <a:lstStyle/>
          <a:p>
            <a:r>
              <a:rPr lang="en-US" dirty="0"/>
              <a:t>Clinical trials are scientific research studies that involve people. Their overall goal is to improve endocrine health and health care by answering specific questions about how to better prevent, detect, and treat endocrine diseases. Many of today’s most effective prevention and treatment methods were tested and proven in clinical trials and are now accepted as the “standard of care.”</a:t>
            </a:r>
          </a:p>
        </p:txBody>
      </p:sp>
    </p:spTree>
    <p:extLst>
      <p:ext uri="{BB962C8B-B14F-4D97-AF65-F5344CB8AC3E}">
        <p14:creationId xmlns:p14="http://schemas.microsoft.com/office/powerpoint/2010/main" val="2471178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An Introduction to Clinical Trials</a:t>
            </a:r>
            <a:endParaRPr lang="en-US" dirty="0"/>
          </a:p>
        </p:txBody>
      </p:sp>
      <p:sp>
        <p:nvSpPr>
          <p:cNvPr id="3" name="Content Placeholder 2"/>
          <p:cNvSpPr>
            <a:spLocks noGrp="1"/>
          </p:cNvSpPr>
          <p:nvPr>
            <p:ph idx="1"/>
          </p:nvPr>
        </p:nvSpPr>
        <p:spPr/>
        <p:txBody>
          <a:bodyPr>
            <a:normAutofit fontScale="77500" lnSpcReduction="20000"/>
          </a:bodyPr>
          <a:lstStyle/>
          <a:p>
            <a:pPr fontAlgn="base"/>
            <a:r>
              <a:rPr lang="en-US" dirty="0">
                <a:hlinkClick r:id="rId3"/>
              </a:rPr>
              <a:t>A Patient’s Guide to Minority Participation in Clinical Trials</a:t>
            </a:r>
            <a:r>
              <a:rPr lang="en-US" dirty="0"/>
              <a:t/>
            </a:r>
            <a:br>
              <a:rPr lang="en-US" dirty="0"/>
            </a:br>
            <a:r>
              <a:rPr lang="en-US" dirty="0"/>
              <a:t>If clinical trials are to be useful to the entire U.S. population, people from all backgrounds and races need to participate. Learn more about why it is important for minorities to take part in clinical trials and how to volunteer.  The patient’s guide is a companion to The Endocrine Society’s document on </a:t>
            </a:r>
            <a:r>
              <a:rPr lang="en-US" dirty="0">
                <a:hlinkClick r:id="rId4"/>
              </a:rPr>
              <a:t>Increasing Minority Participation in Clinical Research</a:t>
            </a:r>
            <a:r>
              <a:rPr lang="en-US" dirty="0"/>
              <a:t>.</a:t>
            </a:r>
          </a:p>
          <a:p>
            <a:pPr fontAlgn="base"/>
            <a:r>
              <a:rPr lang="en-US" dirty="0" smtClean="0">
                <a:hlinkClick r:id="rId5"/>
              </a:rPr>
              <a:t>Center </a:t>
            </a:r>
            <a:r>
              <a:rPr lang="en-US" dirty="0">
                <a:hlinkClick r:id="rId5"/>
              </a:rPr>
              <a:t>for Information and Study on Clinical Research Participation (CISCRP)</a:t>
            </a:r>
            <a:r>
              <a:rPr lang="en-US" dirty="0"/>
              <a:t/>
            </a:r>
            <a:br>
              <a:rPr lang="en-US" dirty="0"/>
            </a:br>
            <a:r>
              <a:rPr lang="en-US" dirty="0"/>
              <a:t>CISCRP is an organization devoted to improving public participation in clinical trials by improving awareness and communication between trial conductors and participants.</a:t>
            </a:r>
          </a:p>
          <a:p>
            <a:endParaRPr lang="en-US" dirty="0"/>
          </a:p>
        </p:txBody>
      </p:sp>
    </p:spTree>
    <p:extLst>
      <p:ext uri="{BB962C8B-B14F-4D97-AF65-F5344CB8AC3E}">
        <p14:creationId xmlns:p14="http://schemas.microsoft.com/office/powerpoint/2010/main" val="16326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fontAlgn="base"/>
            <a:r>
              <a:rPr lang="en-US" dirty="0" smtClean="0">
                <a:hlinkClick r:id="rId2"/>
              </a:rPr>
              <a:t>The Value of Endocrine Research</a:t>
            </a:r>
            <a:r>
              <a:rPr lang="en-US" dirty="0" smtClean="0"/>
              <a:t/>
            </a:r>
            <a:br>
              <a:rPr lang="en-US" dirty="0" smtClean="0"/>
            </a:br>
            <a:r>
              <a:rPr lang="en-US" dirty="0" smtClean="0"/>
              <a:t>Learn how research in cancer, growth hormone deficiency, osteoporosis, and diabetes have made substantial contributions to health and the practice of medicine.</a:t>
            </a:r>
          </a:p>
          <a:p>
            <a:pPr fontAlgn="base"/>
            <a:r>
              <a:rPr lang="en-US" dirty="0" smtClean="0">
                <a:hlinkClick r:id="rId3"/>
              </a:rPr>
              <a:t>Program for Healthy Volunteers</a:t>
            </a:r>
            <a:r>
              <a:rPr lang="en-US" dirty="0" smtClean="0"/>
              <a:t/>
            </a:r>
            <a:br>
              <a:rPr lang="en-US" dirty="0" smtClean="0"/>
            </a:br>
            <a:r>
              <a:rPr lang="en-US" dirty="0" smtClean="0"/>
              <a:t>The Clinical Research Volunteer Program provides an opportunity for healthy volunteers from around the world to participate in medical research studies. Healthy volunteers provide researchers with important information for comparison with people who have specific illnesses. Every year, nearly 3,500 healthy volunteers participate in studies at the National Institutes of Health (NIH).</a:t>
            </a:r>
          </a:p>
          <a:p>
            <a:pPr fontAlgn="base"/>
            <a:r>
              <a:rPr lang="en-US" dirty="0" smtClean="0">
                <a:hlinkClick r:id="rId4"/>
              </a:rPr>
              <a:t>NIH Clinical Alerts and Advisories</a:t>
            </a:r>
            <a:r>
              <a:rPr lang="en-US" dirty="0" smtClean="0"/>
              <a:t/>
            </a:r>
            <a:br>
              <a:rPr lang="en-US" dirty="0" smtClean="0"/>
            </a:br>
            <a:r>
              <a:rPr lang="en-US" dirty="0" smtClean="0"/>
              <a:t>These clinical alerts expedite the release of findings from NIH-funded clinical trials when their release could significantly affect health.</a:t>
            </a:r>
          </a:p>
          <a:p>
            <a:endParaRPr lang="en-US" dirty="0"/>
          </a:p>
        </p:txBody>
      </p:sp>
    </p:spTree>
    <p:extLst>
      <p:ext uri="{BB962C8B-B14F-4D97-AF65-F5344CB8AC3E}">
        <p14:creationId xmlns:p14="http://schemas.microsoft.com/office/powerpoint/2010/main" val="12146819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Diabetes mellitus (DM)</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Diabetes mellitus (DM), also known as simply diabetes, is a group of metabolic diseases in which there are high blood sugar levels over a prolonged period.</a:t>
            </a:r>
          </a:p>
          <a:p>
            <a:r>
              <a:rPr lang="en-US" dirty="0" smtClean="0"/>
              <a:t>This high blood sugar produces the symptoms of frequent urination, increased thirst, and increased hunger. Untreated, diabetes can cause many complications.</a:t>
            </a:r>
          </a:p>
          <a:p>
            <a:r>
              <a:rPr lang="en-US" dirty="0" smtClean="0"/>
              <a:t>Acute complications include diabetic ketoacidosis and </a:t>
            </a:r>
            <a:r>
              <a:rPr lang="en-US" dirty="0" err="1" smtClean="0"/>
              <a:t>nonketotic</a:t>
            </a:r>
            <a:r>
              <a:rPr lang="en-US" dirty="0" smtClean="0"/>
              <a:t> hyperosmolar </a:t>
            </a:r>
            <a:r>
              <a:rPr lang="en-US" dirty="0" err="1" smtClean="0"/>
              <a:t>coma.Serious</a:t>
            </a:r>
            <a:r>
              <a:rPr lang="en-US" dirty="0" smtClean="0"/>
              <a:t> long-term complications include heart disease, stroke, kidney failure, foot ulcers and damage to the eyes.</a:t>
            </a:r>
          </a:p>
          <a:p>
            <a:endParaRPr lang="en-US" dirty="0" smtClean="0"/>
          </a:p>
          <a:p>
            <a:r>
              <a:rPr lang="en-US" dirty="0" smtClean="0"/>
              <a:t>Diabetes is due to either the pancreas not producing enough insulin, or the cells of the body not responding properly to the insulin </a:t>
            </a:r>
            <a:r>
              <a:rPr lang="en-US" dirty="0" smtClean="0"/>
              <a:t>produced.</a:t>
            </a:r>
            <a:endParaRPr lang="en-US" dirty="0" smtClean="0"/>
          </a:p>
        </p:txBody>
      </p:sp>
    </p:spTree>
    <p:extLst>
      <p:ext uri="{BB962C8B-B14F-4D97-AF65-F5344CB8AC3E}">
        <p14:creationId xmlns:p14="http://schemas.microsoft.com/office/powerpoint/2010/main" val="2889831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791</Words>
  <Application>Microsoft Office PowerPoint</Application>
  <PresentationFormat>On-screen Show (4:3)</PresentationFormat>
  <Paragraphs>72</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 An Overview Of Diabetes And  Endocrinology. </vt:lpstr>
      <vt:lpstr>Maraveyas Anthony </vt:lpstr>
      <vt:lpstr>Research interests</vt:lpstr>
      <vt:lpstr>Endocrinology</vt:lpstr>
      <vt:lpstr>Endocrinology </vt:lpstr>
      <vt:lpstr>Clinical trials</vt:lpstr>
      <vt:lpstr>An Introduction to Clinical Trials</vt:lpstr>
      <vt:lpstr>PowerPoint Presentation</vt:lpstr>
      <vt:lpstr>Diabetes mellitus (DM)</vt:lpstr>
      <vt:lpstr>Three main types of diabetes mellitus: </vt:lpstr>
      <vt:lpstr>FACTS ABOUT DIABETES</vt:lpstr>
      <vt:lpstr>PowerPoint Presentation</vt:lpstr>
      <vt:lpstr>PowerPoint Presentation</vt:lpstr>
      <vt:lpstr>SYMPTOMS OF DIABETES</vt:lpstr>
      <vt:lpstr>PowerPoint Presentation</vt:lpstr>
      <vt:lpstr>PowerPoint Presentation</vt:lpstr>
      <vt:lpstr>PowerPoint Presentation</vt:lpstr>
      <vt:lpstr>PowerPoint Presentation</vt:lpstr>
      <vt:lpstr> Prediabetes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Diabetes And  Endocrinology.</dc:title>
  <dc:creator>Vamsi Karukula</dc:creator>
  <cp:lastModifiedBy>Vamsi Karukula</cp:lastModifiedBy>
  <cp:revision>3</cp:revision>
  <dcterms:created xsi:type="dcterms:W3CDTF">2014-10-14T06:15:54Z</dcterms:created>
  <dcterms:modified xsi:type="dcterms:W3CDTF">2014-10-14T06:37:22Z</dcterms:modified>
</cp:coreProperties>
</file>